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7BB78A-124B-43A4-93B9-7C77CFD27060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FA803F-3C8B-49E0-A272-356E7B884D4C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1828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MA" sz="6600" spc="50" dirty="0" smtClean="0">
                <a:ln w="11430"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الجمعية الوطنية للطفولة والتربية الاجتماعية</a:t>
            </a:r>
            <a:endParaRPr lang="fr-FR" sz="6600" spc="50" dirty="0">
              <a:ln w="11430">
                <a:solidFill>
                  <a:srgbClr val="00B050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Users\HAMADA\Desktop\ane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500307"/>
            <a:ext cx="9144001" cy="43576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MA" sz="9600" b="1" dirty="0" smtClean="0">
                <a:ln w="5080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ميثاق التخييم</a:t>
            </a:r>
            <a:endParaRPr lang="fr-FR" sz="9600" b="1" dirty="0">
              <a:ln w="50800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46310"/>
          </a:xfrm>
        </p:spPr>
        <p:txBody>
          <a:bodyPr>
            <a:normAutofit fontScale="85000" lnSpcReduction="10000"/>
          </a:bodyPr>
          <a:lstStyle/>
          <a:p>
            <a:pPr algn="ctr" rtl="1">
              <a:buNone/>
            </a:pPr>
            <a:r>
              <a:rPr lang="ar-MA" sz="3000" b="1" dirty="0" smtClean="0"/>
              <a:t>توطــــئة </a:t>
            </a:r>
          </a:p>
          <a:p>
            <a:pPr algn="ctr" rtl="1">
              <a:buNone/>
            </a:pPr>
            <a:endParaRPr lang="fr-FR" sz="3000" dirty="0" smtClean="0"/>
          </a:p>
          <a:p>
            <a:pPr algn="just" rtl="1">
              <a:buNone/>
            </a:pPr>
            <a:r>
              <a:rPr lang="ar-MA" dirty="0" smtClean="0"/>
              <a:t>يهدف هذا الميثاق إلى وضع جل الفئات </a:t>
            </a:r>
            <a:r>
              <a:rPr lang="ar-MA" dirty="0" err="1" smtClean="0"/>
              <a:t>المؤطرة</a:t>
            </a:r>
            <a:r>
              <a:rPr lang="ar-MA" dirty="0" smtClean="0"/>
              <a:t> لمخيمات الجمعية على بعض أهم مسؤولياتها، ويبقى احترام محتويات هذا الميثاق إجباري على الفئة المخيمة برمتها.</a:t>
            </a:r>
            <a:r>
              <a:rPr lang="fr-FR" dirty="0" smtClean="0"/>
              <a:t>      </a:t>
            </a:r>
            <a:endParaRPr lang="ar-MA" dirty="0" smtClean="0"/>
          </a:p>
          <a:p>
            <a:pPr algn="ctr" rtl="1">
              <a:buNone/>
            </a:pPr>
            <a:r>
              <a:rPr lang="ar-MA" sz="3000" b="1" dirty="0" smtClean="0"/>
              <a:t>المكتب المركزي</a:t>
            </a:r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smtClean="0"/>
              <a:t>يعين مدراء </a:t>
            </a:r>
            <a:r>
              <a:rPr lang="ar-MA" dirty="0" err="1" smtClean="0"/>
              <a:t>ومقتصدي</a:t>
            </a:r>
            <a:r>
              <a:rPr lang="ar-MA" dirty="0" smtClean="0"/>
              <a:t> جميع المراحل </a:t>
            </a:r>
            <a:r>
              <a:rPr lang="ar-MA" dirty="0" err="1" smtClean="0"/>
              <a:t>التخييمية</a:t>
            </a:r>
            <a:r>
              <a:rPr lang="ar-MA" dirty="0" smtClean="0"/>
              <a:t>.</a:t>
            </a:r>
            <a:endParaRPr lang="fr-FR" dirty="0" smtClean="0"/>
          </a:p>
          <a:p>
            <a:pPr lvl="0" algn="r" rtl="1"/>
            <a:r>
              <a:rPr lang="ar-MA" dirty="0" smtClean="0"/>
              <a:t>يستخلص منح دعم المراحل </a:t>
            </a:r>
            <a:r>
              <a:rPr lang="ar-MA" dirty="0" err="1" smtClean="0"/>
              <a:t>التخيمية</a:t>
            </a:r>
            <a:r>
              <a:rPr lang="ar-MA" dirty="0" smtClean="0"/>
              <a:t> من قبل الفروع.</a:t>
            </a:r>
            <a:endParaRPr lang="fr-FR" dirty="0" smtClean="0"/>
          </a:p>
          <a:p>
            <a:pPr lvl="0" algn="r" rtl="1"/>
            <a:r>
              <a:rPr lang="ar-MA" dirty="0" smtClean="0"/>
              <a:t>يعين ممثلا عنه للإشراف على كل مرحلة </a:t>
            </a:r>
            <a:r>
              <a:rPr lang="ar-MA" dirty="0" err="1" smtClean="0"/>
              <a:t>تخييمية</a:t>
            </a:r>
            <a:r>
              <a:rPr lang="ar-MA" dirty="0" smtClean="0"/>
              <a:t>.</a:t>
            </a:r>
            <a:endParaRPr lang="fr-FR" dirty="0" smtClean="0"/>
          </a:p>
          <a:p>
            <a:pPr lvl="0" algn="r" rtl="1"/>
            <a:r>
              <a:rPr lang="ar-MA" dirty="0" smtClean="0"/>
              <a:t>يسهر على سحب الوثائق القانونية لمختلف المراحل </a:t>
            </a:r>
            <a:r>
              <a:rPr lang="ar-MA" dirty="0" err="1" smtClean="0"/>
              <a:t>التخييمية</a:t>
            </a:r>
            <a:r>
              <a:rPr lang="ar-MA" dirty="0" smtClean="0"/>
              <a:t>.</a:t>
            </a:r>
            <a:endParaRPr lang="fr-FR" dirty="0" smtClean="0"/>
          </a:p>
          <a:p>
            <a:pPr lvl="0" algn="r" rtl="1"/>
            <a:r>
              <a:rPr lang="ar-MA" dirty="0" smtClean="0"/>
              <a:t>يسهر على احترام مقتضيات ميثاق التخييم وكذا الأنظمة المسيرة للمخيم.</a:t>
            </a:r>
            <a:endParaRPr lang="fr-FR" dirty="0" smtClean="0"/>
          </a:p>
          <a:p>
            <a:pPr lvl="0" algn="r" rtl="1"/>
            <a:r>
              <a:rPr lang="ar-MA" dirty="0" smtClean="0"/>
              <a:t>يعفي المدير أو المقتصد من مهامه إن ثبت ما يخل بالسير العام للمخيم.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70000" lnSpcReduction="20000"/>
          </a:bodyPr>
          <a:lstStyle/>
          <a:p>
            <a:pPr algn="ctr" rtl="1">
              <a:buNone/>
            </a:pPr>
            <a:r>
              <a:rPr lang="ar-MA" sz="4000" b="1" dirty="0" smtClean="0"/>
              <a:t>الفــــــــــــروع</a:t>
            </a:r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smtClean="0"/>
              <a:t>تستفيد الفروع من مقاعد يحددها المكتب المركزي باقتراح منها وعليها الالتزام بالمقاعد الممنوحة لها وعدم احترام الحصة المقررة تعرضها لعقوبات زجرية  يتخذها المكتب المركزي.</a:t>
            </a:r>
            <a:endParaRPr lang="fr-FR" dirty="0" smtClean="0"/>
          </a:p>
          <a:p>
            <a:pPr lvl="0" algn="r" rtl="1"/>
            <a:r>
              <a:rPr lang="ar-MA" dirty="0" smtClean="0"/>
              <a:t>الإدلاء بإيصالات التأمين لإدارة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يجب أن تراعى أولوية الاستفادة لأطفال الجمعية.</a:t>
            </a:r>
            <a:endParaRPr lang="fr-FR" dirty="0" smtClean="0"/>
          </a:p>
          <a:p>
            <a:pPr lvl="0" algn="r" rtl="1"/>
            <a:r>
              <a:rPr lang="ar-MA" dirty="0" smtClean="0"/>
              <a:t>ملزمة بالحصول على جميع الوثائق القانونية التي تخول لها التنقل بالجماعة"رخص القبول – أوراق السفر – حجز القطار – الشواهد الطبية – التأمين – ترخيص الآباء..."</a:t>
            </a:r>
            <a:endParaRPr lang="fr-FR" dirty="0" smtClean="0"/>
          </a:p>
          <a:p>
            <a:pPr lvl="0" algn="r" rtl="1"/>
            <a:r>
              <a:rPr lang="ar-MA" dirty="0" smtClean="0"/>
              <a:t>كل استعمال غير قانوني للمقاعد الممنوحة للفروع تليها إجراءات قانونية وتأديبية  يتخذها المكتب المركزي.</a:t>
            </a:r>
            <a:endParaRPr lang="fr-FR" dirty="0" smtClean="0"/>
          </a:p>
          <a:p>
            <a:pPr lvl="0" algn="r" rtl="1"/>
            <a:r>
              <a:rPr lang="ar-MA" dirty="0" smtClean="0"/>
              <a:t>يمنع تسجيل أطفال تقل أعمارهم عن </a:t>
            </a:r>
            <a:r>
              <a:rPr lang="fr-FR" b="1" u="sng" dirty="0" smtClean="0"/>
              <a:t>08</a:t>
            </a:r>
            <a:r>
              <a:rPr lang="ar-MA" dirty="0" smtClean="0"/>
              <a:t> سنوات وتفوق </a:t>
            </a:r>
            <a:r>
              <a:rPr lang="fr-FR" b="1" u="sng" dirty="0" smtClean="0"/>
              <a:t>14</a:t>
            </a:r>
            <a:r>
              <a:rPr lang="ar-MA" dirty="0" smtClean="0"/>
              <a:t> سنة (بالنسبة لمخيمات الأطفال) و أقل من </a:t>
            </a:r>
            <a:r>
              <a:rPr lang="fr-FR" b="1" u="sng" dirty="0" smtClean="0"/>
              <a:t>15</a:t>
            </a:r>
            <a:r>
              <a:rPr lang="ar-MA" dirty="0" smtClean="0"/>
              <a:t> سنة </a:t>
            </a:r>
            <a:r>
              <a:rPr lang="ar-MA" dirty="0" err="1" smtClean="0"/>
              <a:t>وفوق</a:t>
            </a:r>
            <a:r>
              <a:rPr lang="ar-MA" dirty="0" smtClean="0"/>
              <a:t> </a:t>
            </a:r>
            <a:r>
              <a:rPr lang="fr-FR" b="1" u="sng" dirty="0" smtClean="0"/>
              <a:t>17</a:t>
            </a:r>
            <a:r>
              <a:rPr lang="ar-MA" dirty="0" smtClean="0"/>
              <a:t> سنة (بالنسبة لمخيمات اليافعين).</a:t>
            </a:r>
          </a:p>
          <a:p>
            <a:pPr lvl="0" algn="r" rtl="1"/>
            <a:r>
              <a:rPr lang="ar-MA" dirty="0" smtClean="0"/>
              <a:t>يمنع إسناد مهمة أطفال الفروع لأطر غير حاصلة على </a:t>
            </a:r>
            <a:r>
              <a:rPr lang="ar-MA" dirty="0" err="1" smtClean="0"/>
              <a:t>تداريب</a:t>
            </a:r>
            <a:r>
              <a:rPr lang="ar-MA" dirty="0" smtClean="0"/>
              <a:t> وزارة الشباب والرياضة.</a:t>
            </a:r>
            <a:endParaRPr lang="fr-FR" dirty="0" smtClean="0"/>
          </a:p>
          <a:p>
            <a:pPr lvl="0" algn="r" rtl="1"/>
            <a:r>
              <a:rPr lang="ar-MA" dirty="0" smtClean="0"/>
              <a:t>تسلم الفروع </a:t>
            </a:r>
            <a:r>
              <a:rPr lang="ar-MA" dirty="0" err="1" smtClean="0"/>
              <a:t>الحيسوبي</a:t>
            </a:r>
            <a:r>
              <a:rPr lang="ar-MA" dirty="0" smtClean="0"/>
              <a:t> مساهماتها في دعم المرحلة </a:t>
            </a:r>
            <a:r>
              <a:rPr lang="ar-MA" dirty="0" err="1" smtClean="0"/>
              <a:t>التخييمية</a:t>
            </a:r>
            <a:r>
              <a:rPr lang="ar-MA" dirty="0" smtClean="0"/>
              <a:t> حسب ما اتفق عليه في اجتماع مسبق مع المكتب المركزي الذي له صلاحية تحديد قيمة هذه المساهمة.</a:t>
            </a:r>
            <a:endParaRPr lang="fr-FR" dirty="0" smtClean="0"/>
          </a:p>
          <a:p>
            <a:pPr lvl="0" algn="r" rtl="1"/>
            <a:r>
              <a:rPr lang="ar-MA" dirty="0" smtClean="0"/>
              <a:t>تنتهي مسؤولية الفروع بمجرد وصول وتوزيع أطفالها على الفرق وتبتدئ بمجرد مغادرتهم المخيم بصفة نهائية.</a:t>
            </a:r>
            <a:endParaRPr lang="fr-FR" dirty="0" smtClean="0"/>
          </a:p>
          <a:p>
            <a:pPr lvl="0" algn="r" rtl="1"/>
            <a:r>
              <a:rPr lang="ar-MA" dirty="0" err="1" smtClean="0"/>
              <a:t>لايحق</a:t>
            </a:r>
            <a:r>
              <a:rPr lang="ar-MA" dirty="0" smtClean="0"/>
              <a:t> </a:t>
            </a:r>
            <a:r>
              <a:rPr lang="ar-MA" dirty="0" err="1" smtClean="0"/>
              <a:t>للمسؤولين</a:t>
            </a:r>
            <a:r>
              <a:rPr lang="ar-MA" dirty="0" smtClean="0"/>
              <a:t> على الفروع التدخل في السير العام للمخيم إلا من جانب اختصاصهم داخل هيكلته.</a:t>
            </a:r>
            <a:endParaRPr lang="fr-FR" dirty="0" smtClean="0"/>
          </a:p>
          <a:p>
            <a:pPr lvl="0" algn="r" rtl="1"/>
            <a:r>
              <a:rPr lang="ar-MA" dirty="0" err="1" smtClean="0"/>
              <a:t>لايحق</a:t>
            </a:r>
            <a:r>
              <a:rPr lang="ar-MA" dirty="0" smtClean="0"/>
              <a:t> لهم تحمل مسؤولية مالية أطفال فرعهم حيث أولى بذلك مدربيهم.</a:t>
            </a:r>
            <a:endParaRPr lang="fr-FR" dirty="0" smtClean="0"/>
          </a:p>
          <a:p>
            <a:pPr lvl="0" algn="r" rtl="1"/>
            <a:r>
              <a:rPr lang="ar-MA" dirty="0" smtClean="0"/>
              <a:t>يتوجب على الفروع إيداع المبالغ المستخلصة من المراحل </a:t>
            </a:r>
            <a:r>
              <a:rPr lang="ar-MA" dirty="0" err="1" smtClean="0"/>
              <a:t>التخييمية</a:t>
            </a:r>
            <a:r>
              <a:rPr lang="ar-MA" dirty="0" smtClean="0"/>
              <a:t> في حسابها البنكي وتقديم نسخة من جرد البيان البنكي للمكتب المركزي عند انتهاء كل مرحلة </a:t>
            </a:r>
            <a:r>
              <a:rPr lang="ar-MA" dirty="0" err="1" smtClean="0"/>
              <a:t>تخييمية</a:t>
            </a:r>
            <a:r>
              <a:rPr lang="ar-MA" dirty="0" smtClean="0"/>
              <a:t> بتوقيع من كاتب الفرع </a:t>
            </a:r>
            <a:r>
              <a:rPr lang="ar-MA" dirty="0" err="1" smtClean="0"/>
              <a:t>و</a:t>
            </a:r>
            <a:r>
              <a:rPr lang="ar-MA" dirty="0" smtClean="0"/>
              <a:t> أمين المال.</a:t>
            </a:r>
            <a:endParaRPr lang="fr-FR" dirty="0" smtClean="0"/>
          </a:p>
          <a:p>
            <a:pPr lvl="0" algn="r" rtl="1"/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77500" lnSpcReduction="20000"/>
          </a:bodyPr>
          <a:lstStyle/>
          <a:p>
            <a:pPr algn="ctr" rtl="1">
              <a:buNone/>
            </a:pPr>
            <a:r>
              <a:rPr lang="ar-MA" sz="4100" b="1" dirty="0" smtClean="0"/>
              <a:t>المدير التربوي </a:t>
            </a:r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smtClean="0"/>
              <a:t>حاصل على دبلوم أو تدريب المديرين.</a:t>
            </a:r>
            <a:endParaRPr lang="fr-FR" dirty="0" smtClean="0"/>
          </a:p>
          <a:p>
            <a:pPr lvl="0" algn="r" rtl="1"/>
            <a:r>
              <a:rPr lang="ar-MA" dirty="0" smtClean="0"/>
              <a:t>يعين بقرار من المكتب المركزي قبل كل مرحلة </a:t>
            </a:r>
            <a:r>
              <a:rPr lang="ar-MA" dirty="0" err="1" smtClean="0"/>
              <a:t>تخييمية</a:t>
            </a:r>
            <a:r>
              <a:rPr lang="ar-MA" dirty="0" smtClean="0"/>
              <a:t> وعليه التواجد بالمخيم </a:t>
            </a:r>
            <a:r>
              <a:rPr lang="fr-FR" dirty="0" smtClean="0"/>
              <a:t>24</a:t>
            </a:r>
            <a:r>
              <a:rPr lang="ar-MA" dirty="0" smtClean="0"/>
              <a:t> ساعة على الأقل قبل بداية المرحلة وهو آخر من يغادر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يقبل العدد الممنوح من قبل المكتب المركزي لكل فرع والمثبت في رخصة القبول.</a:t>
            </a:r>
            <a:endParaRPr lang="fr-FR" dirty="0" smtClean="0"/>
          </a:p>
          <a:p>
            <a:pPr lvl="0" algn="r" rtl="1"/>
            <a:r>
              <a:rPr lang="ar-MA" dirty="0" smtClean="0"/>
              <a:t>يسهر على تطبيق بنود ميثاق التخييم.</a:t>
            </a:r>
            <a:endParaRPr lang="fr-FR" dirty="0" smtClean="0"/>
          </a:p>
          <a:p>
            <a:pPr lvl="0" algn="r" rtl="1"/>
            <a:r>
              <a:rPr lang="ar-MA" dirty="0" smtClean="0"/>
              <a:t>هو </a:t>
            </a:r>
            <a:r>
              <a:rPr lang="ar-MA" dirty="0" err="1" smtClean="0"/>
              <a:t>المسؤول</a:t>
            </a:r>
            <a:r>
              <a:rPr lang="ar-MA" dirty="0" smtClean="0"/>
              <a:t> الوحيد على السير العام للمخيم بما في ذلك الاقتصاد وهو الذي يمثله لدى السلطات المحلية ولدى إدارة الشباب والرياضة.</a:t>
            </a:r>
            <a:endParaRPr lang="fr-FR" dirty="0" smtClean="0"/>
          </a:p>
          <a:p>
            <a:pPr lvl="0" algn="r" rtl="1"/>
            <a:r>
              <a:rPr lang="ar-MA" dirty="0" smtClean="0"/>
              <a:t>يسند باقي المسؤوليات وكل شخص امتنع عن تحملها يغادر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يقترح البرنامج العام.</a:t>
            </a:r>
            <a:endParaRPr lang="fr-FR" dirty="0" smtClean="0"/>
          </a:p>
          <a:p>
            <a:pPr lvl="0" algn="r" rtl="1"/>
            <a:r>
              <a:rPr lang="ar-MA" dirty="0" smtClean="0"/>
              <a:t>يسير الاجتماعات.</a:t>
            </a:r>
            <a:endParaRPr lang="fr-FR" dirty="0" smtClean="0"/>
          </a:p>
          <a:p>
            <a:pPr lvl="0" algn="r" rtl="1"/>
            <a:r>
              <a:rPr lang="ar-MA" dirty="0" smtClean="0"/>
              <a:t>يوجه الفئة المخيمة ويسهر على راحتها.</a:t>
            </a:r>
            <a:endParaRPr lang="fr-FR" dirty="0" smtClean="0"/>
          </a:p>
          <a:p>
            <a:pPr lvl="0" algn="r" rtl="1"/>
            <a:r>
              <a:rPr lang="ar-MA" dirty="0" smtClean="0"/>
              <a:t>يوقع إيصالات الاقتصاد ويراقب جودة المواد الغذائية.</a:t>
            </a:r>
            <a:endParaRPr lang="fr-FR" dirty="0" smtClean="0"/>
          </a:p>
          <a:p>
            <a:pPr lvl="0" algn="r" rtl="1"/>
            <a:r>
              <a:rPr lang="ar-MA" dirty="0" smtClean="0"/>
              <a:t>يعتبر الآمر بالصرف.</a:t>
            </a:r>
            <a:endParaRPr lang="fr-FR" dirty="0" smtClean="0"/>
          </a:p>
          <a:p>
            <a:pPr lvl="0" algn="r" rtl="1"/>
            <a:r>
              <a:rPr lang="ar-MA" dirty="0" smtClean="0"/>
              <a:t>يقوم بتفتيش المدربين المقبلين على المراحل التجريبية بتنسيق مع وزارة الشباب والرياضة.</a:t>
            </a:r>
            <a:endParaRPr lang="fr-FR" dirty="0" smtClean="0"/>
          </a:p>
          <a:p>
            <a:pPr lvl="0" algn="r" rtl="1"/>
            <a:r>
              <a:rPr lang="ar-MA" dirty="0" smtClean="0"/>
              <a:t>يوجه المقتصد ويسهر على السير الحسن للاقتصاد.</a:t>
            </a:r>
            <a:endParaRPr lang="fr-FR" dirty="0" smtClean="0"/>
          </a:p>
          <a:p>
            <a:pPr lvl="0" algn="r" rtl="1"/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5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ar-MA" sz="3600" b="1" dirty="0" smtClean="0"/>
              <a:t>المقتــــــــــصد</a:t>
            </a:r>
            <a:endParaRPr lang="fr-FR" sz="3600" dirty="0" smtClean="0"/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smtClean="0"/>
              <a:t>يوقع الإيصالات بمعية المدير وهو ملزم بتوضيح وتبرير جميع المصاريف.</a:t>
            </a:r>
            <a:endParaRPr lang="fr-FR" dirty="0" smtClean="0"/>
          </a:p>
          <a:p>
            <a:pPr lvl="0" algn="r" rtl="1"/>
            <a:r>
              <a:rPr lang="ar-MA" dirty="0" smtClean="0"/>
              <a:t>يقترح برنامج التغذية.</a:t>
            </a:r>
            <a:endParaRPr lang="fr-FR" dirty="0" smtClean="0"/>
          </a:p>
          <a:p>
            <a:pPr lvl="0" algn="r" rtl="1"/>
            <a:r>
              <a:rPr lang="ar-MA" dirty="0" smtClean="0"/>
              <a:t>يراقب العملة ويوزع المهام بينهم.</a:t>
            </a:r>
            <a:endParaRPr lang="fr-FR" dirty="0" smtClean="0"/>
          </a:p>
          <a:p>
            <a:pPr lvl="0" algn="r" rtl="1"/>
            <a:r>
              <a:rPr lang="ar-MA" dirty="0" smtClean="0"/>
              <a:t>يعتبر أي </a:t>
            </a:r>
            <a:r>
              <a:rPr lang="ar-MA" dirty="0" err="1" smtClean="0"/>
              <a:t>خصاص</a:t>
            </a:r>
            <a:r>
              <a:rPr lang="ar-MA" dirty="0" smtClean="0"/>
              <a:t> في التموين من مسؤوليته.</a:t>
            </a:r>
            <a:endParaRPr lang="fr-FR" dirty="0" smtClean="0"/>
          </a:p>
          <a:p>
            <a:pPr algn="r" rtl="1"/>
            <a:r>
              <a:rPr lang="ar-MA" dirty="0" smtClean="0"/>
              <a:t>يقترح برنامج العطل بالنسبة للإطار المادي.</a:t>
            </a:r>
          </a:p>
          <a:p>
            <a:pPr algn="r" rtl="1">
              <a:buNone/>
            </a:pPr>
            <a:endParaRPr lang="ar-MA" dirty="0" smtClean="0"/>
          </a:p>
          <a:p>
            <a:pPr algn="ctr" rtl="1">
              <a:buNone/>
            </a:pPr>
            <a:r>
              <a:rPr lang="ar-MA" b="1" dirty="0" smtClean="0"/>
              <a:t>رئيس الجماعة</a:t>
            </a:r>
          </a:p>
          <a:p>
            <a:pPr algn="r">
              <a:buNone/>
            </a:pPr>
            <a:r>
              <a:rPr lang="en-US" b="1" dirty="0" smtClean="0"/>
              <a:t> </a:t>
            </a:r>
            <a:endParaRPr lang="fr-FR" dirty="0" smtClean="0"/>
          </a:p>
          <a:p>
            <a:pPr algn="r" rtl="1"/>
            <a:r>
              <a:rPr lang="ar-MA" dirty="0" smtClean="0"/>
              <a:t>حاصل على دبلوم مدرب المخيمات الصيفية.</a:t>
            </a:r>
            <a:endParaRPr lang="fr-FR" dirty="0" smtClean="0"/>
          </a:p>
          <a:p>
            <a:pPr algn="r" rtl="1"/>
            <a:r>
              <a:rPr lang="ar-MA" dirty="0" smtClean="0"/>
              <a:t>يساهم في ضبط جماعته وتنشيطها </a:t>
            </a:r>
            <a:r>
              <a:rPr lang="ar-MA" dirty="0" err="1" smtClean="0"/>
              <a:t>وتأطيرها</a:t>
            </a:r>
            <a:r>
              <a:rPr lang="ar-MA" dirty="0" smtClean="0"/>
              <a:t>.</a:t>
            </a:r>
            <a:endParaRPr lang="fr-FR" dirty="0" smtClean="0"/>
          </a:p>
          <a:p>
            <a:pPr algn="r" rtl="1"/>
            <a:r>
              <a:rPr lang="ar-MA" dirty="0" smtClean="0"/>
              <a:t>يعتبر </a:t>
            </a:r>
            <a:r>
              <a:rPr lang="ar-MA" dirty="0" err="1" smtClean="0"/>
              <a:t>مسؤولا</a:t>
            </a:r>
            <a:r>
              <a:rPr lang="ar-MA" dirty="0" smtClean="0"/>
              <a:t> عن جماعته داخل وخارج المخيم.</a:t>
            </a:r>
            <a:endParaRPr lang="fr-FR" dirty="0" smtClean="0"/>
          </a:p>
          <a:p>
            <a:pPr algn="r" rtl="1"/>
            <a:r>
              <a:rPr lang="ar-MA" dirty="0" smtClean="0"/>
              <a:t>يتحمل مسؤولية كل فرقة غاب مدربها لأي سبب من الأسباب.</a:t>
            </a:r>
            <a:endParaRPr lang="fr-FR" dirty="0" smtClean="0"/>
          </a:p>
          <a:p>
            <a:pPr algn="r" rtl="1"/>
            <a:r>
              <a:rPr lang="ar-MA" dirty="0" smtClean="0"/>
              <a:t>تبقى صلاحية تعيين رؤساء الجماعات لمدير المخيم حسب ما يراه مناسبا للسير العام .</a:t>
            </a:r>
            <a:endParaRPr lang="fr-FR" dirty="0" smtClean="0"/>
          </a:p>
          <a:p>
            <a:pPr algn="r" rtl="1">
              <a:buNone/>
            </a:pPr>
            <a:endParaRPr lang="fr-FR" dirty="0" smtClean="0"/>
          </a:p>
          <a:p>
            <a:pPr algn="ctr" rtl="1"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54"/>
          </a:xfrm>
        </p:spPr>
        <p:txBody>
          <a:bodyPr>
            <a:normAutofit fontScale="70000" lnSpcReduction="20000"/>
          </a:bodyPr>
          <a:lstStyle/>
          <a:p>
            <a:pPr algn="ctr" rtl="1">
              <a:buNone/>
            </a:pPr>
            <a:r>
              <a:rPr lang="ar-MA" sz="3300" b="1" dirty="0" smtClean="0"/>
              <a:t>المدرب</a:t>
            </a:r>
            <a:endParaRPr lang="fr-FR" sz="3300" dirty="0" smtClean="0"/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err="1" smtClean="0"/>
              <a:t>مسؤول</a:t>
            </a:r>
            <a:r>
              <a:rPr lang="ar-MA" dirty="0" smtClean="0"/>
              <a:t> عن كل طفل سجل بلائحة فرقته.</a:t>
            </a:r>
            <a:endParaRPr lang="fr-FR" dirty="0" smtClean="0"/>
          </a:p>
          <a:p>
            <a:pPr lvl="0" algn="r" rtl="1"/>
            <a:r>
              <a:rPr lang="ar-MA" dirty="0" smtClean="0"/>
              <a:t>يضبط مالية فرقته ويحافظ عليها ويتحمل وحده مسؤوليتها.</a:t>
            </a:r>
            <a:endParaRPr lang="fr-FR" dirty="0" smtClean="0"/>
          </a:p>
          <a:p>
            <a:pPr lvl="0" algn="r" rtl="1"/>
            <a:r>
              <a:rPr lang="ar-MA" dirty="0" smtClean="0"/>
              <a:t>عليه ملئ الوثائق المسلمة له من طرف إدارة المخيم وإرجاعها في أقرب وقت.</a:t>
            </a:r>
            <a:endParaRPr lang="fr-FR" dirty="0" smtClean="0"/>
          </a:p>
          <a:p>
            <a:pPr lvl="0" algn="r" rtl="1"/>
            <a:r>
              <a:rPr lang="ar-MA" dirty="0" smtClean="0"/>
              <a:t>يعتبر </a:t>
            </a:r>
            <a:r>
              <a:rPr lang="ar-MA" dirty="0" err="1" smtClean="0"/>
              <a:t>مسؤولا</a:t>
            </a:r>
            <a:r>
              <a:rPr lang="ar-MA" dirty="0" smtClean="0"/>
              <a:t> عن الحوادث التي تحدث للأطفال الذين في عهدته خارج البرنامج العام.</a:t>
            </a:r>
            <a:endParaRPr lang="fr-FR" dirty="0" smtClean="0"/>
          </a:p>
          <a:p>
            <a:pPr lvl="0" algn="r" rtl="1"/>
            <a:r>
              <a:rPr lang="ar-MA" dirty="0" smtClean="0"/>
              <a:t>يقوم بتوثيق وجرد لأمتعة الأطفال.</a:t>
            </a:r>
            <a:endParaRPr lang="fr-FR" dirty="0" smtClean="0"/>
          </a:p>
          <a:p>
            <a:pPr lvl="0" algn="r" rtl="1"/>
            <a:r>
              <a:rPr lang="ar-MA" dirty="0" smtClean="0"/>
              <a:t>هو </a:t>
            </a:r>
            <a:r>
              <a:rPr lang="ar-MA" dirty="0" err="1" smtClean="0"/>
              <a:t>مسؤول</a:t>
            </a:r>
            <a:r>
              <a:rPr lang="ar-MA" dirty="0" smtClean="0"/>
              <a:t> على جميع الأطفال الذين يودعون لديه من قبل المنسق اليومي خلال الورشات والمحاور.</a:t>
            </a:r>
            <a:endParaRPr lang="fr-FR" dirty="0" smtClean="0"/>
          </a:p>
          <a:p>
            <a:pPr lvl="0" algn="r" rtl="1"/>
            <a:r>
              <a:rPr lang="ar-MA" dirty="0" smtClean="0"/>
              <a:t>يجب عليه احترام البرنامج المتفق عليه.</a:t>
            </a:r>
            <a:endParaRPr lang="fr-FR" dirty="0" smtClean="0"/>
          </a:p>
          <a:p>
            <a:pPr lvl="0" algn="r" rtl="1"/>
            <a:r>
              <a:rPr lang="ar-MA" dirty="0" smtClean="0"/>
              <a:t>ملزم بتوقيع التزام لدى 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ملزم بحضور جميع الاجتماعات اليومية بعد نصف ساعة من نهاية السهرة وتوثيقها في دفتر خاص.</a:t>
            </a:r>
            <a:endParaRPr lang="fr-FR" dirty="0" smtClean="0"/>
          </a:p>
          <a:p>
            <a:pPr lvl="0" algn="r" rtl="1"/>
            <a:r>
              <a:rPr lang="ar-MA" dirty="0" smtClean="0"/>
              <a:t>يمنح المدرب رخصة يوم واحد عطلة خلال المرحلة </a:t>
            </a:r>
            <a:r>
              <a:rPr lang="ar-MA" dirty="0" err="1" smtClean="0"/>
              <a:t>التخييمية</a:t>
            </a:r>
            <a:r>
              <a:rPr lang="ar-MA" dirty="0" smtClean="0"/>
              <a:t> حسب جدول تخططه إدارة المخيم حيث يمنع عليه التواجد بعد ذلك داخل فضاء المخيم.</a:t>
            </a:r>
          </a:p>
          <a:p>
            <a:pPr lvl="0" algn="r" rtl="1"/>
            <a:endParaRPr lang="ar-MA" dirty="0" smtClean="0"/>
          </a:p>
          <a:p>
            <a:pPr lvl="0" algn="ctr" rtl="1">
              <a:buNone/>
            </a:pPr>
            <a:r>
              <a:rPr lang="ar-MA" b="1" dirty="0" smtClean="0"/>
              <a:t>الطــــــباخ</a:t>
            </a:r>
          </a:p>
          <a:p>
            <a:pPr lvl="0" algn="r" rtl="1">
              <a:buNone/>
            </a:pPr>
            <a:endParaRPr lang="ar-MA" b="1" dirty="0" smtClean="0"/>
          </a:p>
          <a:p>
            <a:pPr lvl="0" algn="r" rtl="1"/>
            <a:r>
              <a:rPr lang="ar-MA" dirty="0" smtClean="0"/>
              <a:t>يعين من طرف المكتب المركزي.</a:t>
            </a:r>
            <a:endParaRPr lang="fr-FR" dirty="0" smtClean="0"/>
          </a:p>
          <a:p>
            <a:pPr lvl="0" algn="r" rtl="1"/>
            <a:r>
              <a:rPr lang="ar-MA" dirty="0" smtClean="0"/>
              <a:t>يجب عليه الإدلاء بشهادة طبية تثبت سلامته من جميع الأمراض.</a:t>
            </a:r>
            <a:endParaRPr lang="fr-FR" dirty="0" smtClean="0"/>
          </a:p>
          <a:p>
            <a:pPr lvl="0" algn="r" rtl="1"/>
            <a:r>
              <a:rPr lang="ar-MA" dirty="0" smtClean="0"/>
              <a:t>يسهر على سلامة التغذية.</a:t>
            </a:r>
            <a:endParaRPr lang="fr-FR" dirty="0" smtClean="0"/>
          </a:p>
          <a:p>
            <a:pPr lvl="0" algn="r" rtl="1"/>
            <a:r>
              <a:rPr lang="ar-MA" dirty="0" smtClean="0"/>
              <a:t>عليه استشارة المدير أو المقتصد في كل تغذية قد يستفيد منها أشخاص غير منتمين لمخيم الجمعية.</a:t>
            </a:r>
            <a:endParaRPr lang="fr-FR" dirty="0" smtClean="0"/>
          </a:p>
          <a:p>
            <a:pPr lvl="0" algn="ctr" rtl="1">
              <a:buNone/>
            </a:pPr>
            <a:endParaRPr lang="fr-FR" dirty="0" smtClean="0"/>
          </a:p>
          <a:p>
            <a:pPr algn="r" rtl="1">
              <a:buNone/>
            </a:pPr>
            <a:endParaRPr lang="fr-FR" dirty="0" smtClean="0"/>
          </a:p>
          <a:p>
            <a:pPr algn="ctr" rtl="1"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54"/>
          </a:xfrm>
        </p:spPr>
        <p:txBody>
          <a:bodyPr>
            <a:normAutofit fontScale="77500" lnSpcReduction="20000"/>
          </a:bodyPr>
          <a:lstStyle/>
          <a:p>
            <a:pPr lvl="0" algn="ctr" rtl="1"/>
            <a:r>
              <a:rPr lang="ar-MA" b="1" dirty="0" smtClean="0"/>
              <a:t>العمـــــــــــــلة</a:t>
            </a:r>
            <a:endParaRPr lang="ar-MA" dirty="0" smtClean="0"/>
          </a:p>
          <a:p>
            <a:pPr lvl="0" algn="r" rtl="1"/>
            <a:r>
              <a:rPr lang="ar-MA" dirty="0" smtClean="0"/>
              <a:t>يجب عليهم الإدلاء بشهادة طبية تثبت سلامتهم من جميع الأمراض المعدية.</a:t>
            </a:r>
            <a:endParaRPr lang="fr-FR" dirty="0" smtClean="0"/>
          </a:p>
          <a:p>
            <a:pPr lvl="0" algn="r" rtl="1"/>
            <a:r>
              <a:rPr lang="ar-MA" dirty="0" smtClean="0"/>
              <a:t>توزع المهام بينهم حسب ما تراه 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يمكنهم حضور اجتماعات الأطر التربوية بعد موافقة المدير.</a:t>
            </a:r>
            <a:endParaRPr lang="fr-FR" dirty="0" smtClean="0"/>
          </a:p>
          <a:p>
            <a:pPr lvl="0" algn="r" rtl="1"/>
            <a:r>
              <a:rPr lang="ar-MA" dirty="0" smtClean="0"/>
              <a:t>لا يسمح لهم بولوج خيام الأطفال بدون موافقة المدربين </a:t>
            </a:r>
            <a:r>
              <a:rPr lang="ar-MA" dirty="0" err="1" smtClean="0"/>
              <a:t>المسؤولين</a:t>
            </a:r>
            <a:r>
              <a:rPr lang="ar-MA" dirty="0" smtClean="0"/>
              <a:t> عليها.</a:t>
            </a:r>
            <a:endParaRPr lang="fr-FR" dirty="0" smtClean="0"/>
          </a:p>
          <a:p>
            <a:pPr lvl="0" algn="r" rtl="1"/>
            <a:r>
              <a:rPr lang="ar-MA" dirty="0" smtClean="0"/>
              <a:t>يداومون على الحراسة في حالة الأنشطة الاستثنائية.</a:t>
            </a:r>
          </a:p>
          <a:p>
            <a:pPr lvl="0" algn="r" rtl="1"/>
            <a:endParaRPr lang="fr-FR" dirty="0" smtClean="0"/>
          </a:p>
          <a:p>
            <a:pPr algn="ctr" rtl="1">
              <a:buNone/>
            </a:pPr>
            <a:r>
              <a:rPr lang="ar-MA" b="1" dirty="0" smtClean="0"/>
              <a:t>مقتضيات عامة</a:t>
            </a:r>
          </a:p>
          <a:p>
            <a:pPr algn="ctr" rtl="1">
              <a:buNone/>
            </a:pPr>
            <a:endParaRPr lang="fr-FR" dirty="0" smtClean="0"/>
          </a:p>
          <a:p>
            <a:pPr lvl="0" algn="r" rtl="1"/>
            <a:r>
              <a:rPr lang="ar-MA" dirty="0" smtClean="0"/>
              <a:t>يمنع استقبال أي شخص غريب عن الفئة المخيمة دون استشارة 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يمنع اصطحاب أي طفل خارج فضاء المخيم دون رخصة كتابية من 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اجتناب كل أشكال العنف اتجاه الأطفال بما في ذلك السب والشتم.</a:t>
            </a:r>
            <a:endParaRPr lang="fr-FR" dirty="0" smtClean="0"/>
          </a:p>
          <a:p>
            <a:pPr lvl="0" algn="r" rtl="1"/>
            <a:r>
              <a:rPr lang="ar-MA" dirty="0" smtClean="0"/>
              <a:t>يمنع تسليم أي طفل لأي كان دون استشارة إدارة المخيم.</a:t>
            </a:r>
            <a:endParaRPr lang="fr-FR" dirty="0" smtClean="0"/>
          </a:p>
          <a:p>
            <a:pPr lvl="0" algn="r" rtl="1"/>
            <a:r>
              <a:rPr lang="ar-MA" dirty="0" smtClean="0"/>
              <a:t>ضرورة حصول كل شخص مرتبط بالمخيم على شهادة طبية تثبت خلوه من كل الأمراض.</a:t>
            </a:r>
            <a:endParaRPr lang="fr-FR" dirty="0" smtClean="0"/>
          </a:p>
          <a:p>
            <a:pPr lvl="0" algn="r" rtl="1"/>
            <a:r>
              <a:rPr lang="ar-MA" dirty="0" smtClean="0"/>
              <a:t>ضرورة احترام السن القانوني المشار إليه سابقا.</a:t>
            </a:r>
            <a:endParaRPr lang="fr-FR" dirty="0" smtClean="0"/>
          </a:p>
          <a:p>
            <a:pPr lvl="0" algn="r" rtl="1"/>
            <a:r>
              <a:rPr lang="ar-MA" dirty="0" smtClean="0"/>
              <a:t>إلغاء ما أطلق على تسميته بمساعد المدرب.</a:t>
            </a:r>
            <a:endParaRPr lang="fr-FR" dirty="0" smtClean="0"/>
          </a:p>
          <a:p>
            <a:pPr lvl="0" algn="r" rtl="1"/>
            <a:r>
              <a:rPr lang="ar-MA" dirty="0" smtClean="0"/>
              <a:t>عدم إناطة مسؤولية الأطفال لمدربين غير حاصلين على </a:t>
            </a:r>
            <a:r>
              <a:rPr lang="ar-MA" dirty="0" err="1" smtClean="0"/>
              <a:t>تداريب</a:t>
            </a:r>
            <a:r>
              <a:rPr lang="ar-MA" dirty="0" smtClean="0"/>
              <a:t> وزارة الشباب والرياضة.</a:t>
            </a:r>
            <a:endParaRPr lang="fr-FR" dirty="0" smtClean="0"/>
          </a:p>
          <a:p>
            <a:pPr lvl="0" algn="r" rtl="1"/>
            <a:r>
              <a:rPr lang="ar-MA" dirty="0" smtClean="0"/>
              <a:t>تقنين الزيارات بالمخيمات حيث يمنع المبيت منعا كليا.</a:t>
            </a:r>
            <a:endParaRPr lang="fr-FR" dirty="0" smtClean="0"/>
          </a:p>
          <a:p>
            <a:pPr lvl="0" algn="ctr" rtl="1">
              <a:buNone/>
            </a:pPr>
            <a:endParaRPr lang="fr-FR" dirty="0" smtClean="0"/>
          </a:p>
          <a:p>
            <a:pPr algn="r" rtl="1">
              <a:buNone/>
            </a:pPr>
            <a:endParaRPr lang="fr-FR" dirty="0" smtClean="0"/>
          </a:p>
          <a:p>
            <a:pPr algn="ctr" rtl="1">
              <a:buNone/>
            </a:pPr>
            <a:endParaRPr lang="fr-FR" dirty="0" smtClean="0"/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  <p:transition spd="med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815</Words>
  <Application>Microsoft Office PowerPoint</Application>
  <PresentationFormat>Affichage à l'écran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الجمعية الوطنية للطفولة والتربية الاجتماعية</vt:lpstr>
      <vt:lpstr>ميثاق التخييم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الجمعية الوطنية للطفولة والتربية الاجتماعية</dc:title>
  <dc:creator>HAMADA</dc:creator>
  <cp:lastModifiedBy>adala</cp:lastModifiedBy>
  <cp:revision>3</cp:revision>
  <dcterms:created xsi:type="dcterms:W3CDTF">2010-06-11T21:22:12Z</dcterms:created>
  <dcterms:modified xsi:type="dcterms:W3CDTF">2020-08-27T09:33:43Z</dcterms:modified>
</cp:coreProperties>
</file>